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0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9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22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5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48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2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8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5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8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9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3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6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1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9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796D-0D0D-44D1-AB15-4FB710663D3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D14B25-73AD-4B62-B9DD-C889525EE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787" y="189186"/>
            <a:ext cx="11056883" cy="2950397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Развитие профильного образования в ГБОУ Школе   №1944</a:t>
            </a:r>
            <a:endParaRPr lang="ru-RU" sz="6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117" y="3569139"/>
            <a:ext cx="4717647" cy="3145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44" y="3602038"/>
            <a:ext cx="4636561" cy="31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86" y="624110"/>
            <a:ext cx="11561380" cy="1280890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</a:t>
            </a:r>
            <a:r>
              <a:rPr lang="ru-RU" sz="4800" b="1" i="1" dirty="0" smtClean="0"/>
              <a:t>Ранняя </a:t>
            </a:r>
            <a:r>
              <a:rPr lang="ru-RU" sz="4800" b="1" i="1" dirty="0" err="1" smtClean="0"/>
              <a:t>профилизация</a:t>
            </a:r>
            <a:r>
              <a:rPr lang="ru-RU" sz="4800" b="1" i="1" dirty="0" smtClean="0"/>
              <a:t> 5 классов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235" y="1660634"/>
            <a:ext cx="11309132" cy="48662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ПРОЛИЦЕЙСКИЙ КЛАСС (Математика *, Русский язык)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ГУМАНИТАРНЫЙ КЛАСС (Русский язык *, Математика)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ЕСТЕСТВЕННО-НАУЧНЫЙ КЛАСС (Русский язык , Математика)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ЯЗЫКОВОЙ КЛАСС ( Английский язык*- письменная работа и собеседование,  Русский язык</a:t>
            </a: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УНИВЕРСАЛЬНЫЙ КЛАСС (без вступительных испытаний)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</a:t>
            </a:r>
            <a:r>
              <a:rPr lang="ru-RU" sz="1400" i="1" dirty="0" smtClean="0">
                <a:solidFill>
                  <a:srgbClr val="C00000"/>
                </a:solidFill>
              </a:rPr>
              <a:t>В соответствии с положением о </a:t>
            </a:r>
            <a:r>
              <a:rPr lang="ru-RU" sz="1400" i="1" dirty="0" err="1" smtClean="0">
                <a:solidFill>
                  <a:srgbClr val="C00000"/>
                </a:solidFill>
              </a:rPr>
              <a:t>предпрофильной</a:t>
            </a:r>
            <a:r>
              <a:rPr lang="ru-RU" sz="1400" i="1" dirty="0" smtClean="0">
                <a:solidFill>
                  <a:srgbClr val="C00000"/>
                </a:solidFill>
              </a:rPr>
              <a:t> подготовке обучающихся 5-9 классов ГБОУ Школы №1944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3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52" y="624110"/>
            <a:ext cx="10079419" cy="128089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Проект «Математическая вертикаль»</a:t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890" y="2175641"/>
            <a:ext cx="11140965" cy="44563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пригласительная </a:t>
            </a:r>
            <a:r>
              <a:rPr lang="ru-RU" sz="2800" dirty="0">
                <a:solidFill>
                  <a:srgbClr val="002060"/>
                </a:solidFill>
              </a:rPr>
              <a:t>работа по математике (</a:t>
            </a:r>
            <a:r>
              <a:rPr lang="ru-RU" sz="2800" dirty="0" smtClean="0">
                <a:solidFill>
                  <a:srgbClr val="002060"/>
                </a:solidFill>
              </a:rPr>
              <a:t>декабрь)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система дополнительного образования </a:t>
            </a:r>
            <a:r>
              <a:rPr lang="ru-RU" sz="2800" dirty="0">
                <a:solidFill>
                  <a:srgbClr val="002060"/>
                </a:solidFill>
              </a:rPr>
              <a:t>(январь – </a:t>
            </a:r>
            <a:r>
              <a:rPr lang="ru-RU" sz="2800" dirty="0" smtClean="0">
                <a:solidFill>
                  <a:srgbClr val="002060"/>
                </a:solidFill>
              </a:rPr>
              <a:t>апрель)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 вступительная работа </a:t>
            </a:r>
            <a:r>
              <a:rPr lang="ru-RU" sz="2800" dirty="0" smtClean="0">
                <a:solidFill>
                  <a:srgbClr val="002060"/>
                </a:solidFill>
              </a:rPr>
              <a:t>19апреля </a:t>
            </a:r>
            <a:r>
              <a:rPr lang="ru-RU" sz="2800" dirty="0">
                <a:solidFill>
                  <a:srgbClr val="002060"/>
                </a:solidFill>
              </a:rPr>
              <a:t>(ресурсный центр – МГУ)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основной </a:t>
            </a:r>
            <a:r>
              <a:rPr lang="ru-RU" sz="2800" dirty="0">
                <a:solidFill>
                  <a:srgbClr val="002060"/>
                </a:solidFill>
              </a:rPr>
              <a:t>этап 7 – 9 класс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специализированный </a:t>
            </a:r>
            <a:r>
              <a:rPr lang="ru-RU" sz="2800" dirty="0">
                <a:solidFill>
                  <a:srgbClr val="002060"/>
                </a:solidFill>
              </a:rPr>
              <a:t>учебный план по </a:t>
            </a:r>
            <a:r>
              <a:rPr lang="ru-RU" sz="2800" dirty="0" smtClean="0">
                <a:solidFill>
                  <a:srgbClr val="002060"/>
                </a:solidFill>
              </a:rPr>
              <a:t>математике: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алгебра</a:t>
            </a:r>
            <a:r>
              <a:rPr lang="ru-RU" sz="2800" dirty="0">
                <a:solidFill>
                  <a:srgbClr val="002060"/>
                </a:solidFill>
              </a:rPr>
              <a:t>, геометрия, вероятность и статистика, математический </a:t>
            </a:r>
            <a:r>
              <a:rPr lang="ru-RU" sz="2800" dirty="0" smtClean="0">
                <a:solidFill>
                  <a:srgbClr val="002060"/>
                </a:solidFill>
              </a:rPr>
              <a:t>кружок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083" y="624110"/>
            <a:ext cx="9896529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ПРЕДПРОФИЛЬНОЕ ОБРАЗОВАНИЕ </a:t>
            </a:r>
            <a:br>
              <a:rPr lang="ru-RU" sz="4000" b="1" i="1" dirty="0" smtClean="0"/>
            </a:br>
            <a:r>
              <a:rPr lang="ru-RU" sz="4000" b="1" i="1" dirty="0" smtClean="0"/>
              <a:t>8 КЛАССЫ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66" y="2438400"/>
            <a:ext cx="12265572" cy="4419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ФИЗИКО-МАТЕМАТИЧЕСКИЙ</a:t>
            </a:r>
            <a:r>
              <a:rPr lang="ru-RU" sz="2000" dirty="0" smtClean="0">
                <a:solidFill>
                  <a:srgbClr val="002060"/>
                </a:solidFill>
              </a:rPr>
              <a:t> - Алгебра </a:t>
            </a:r>
            <a:r>
              <a:rPr lang="ru-RU" sz="2000" dirty="0">
                <a:solidFill>
                  <a:srgbClr val="002060"/>
                </a:solidFill>
              </a:rPr>
              <a:t>(повышенный уровень</a:t>
            </a:r>
            <a:r>
              <a:rPr lang="ru-RU" sz="2000" dirty="0" smtClean="0">
                <a:solidFill>
                  <a:srgbClr val="002060"/>
                </a:solidFill>
              </a:rPr>
              <a:t>), Физика, </a:t>
            </a:r>
            <a:r>
              <a:rPr lang="ru-RU" sz="2000" dirty="0">
                <a:solidFill>
                  <a:srgbClr val="002060"/>
                </a:solidFill>
              </a:rPr>
              <a:t>Русский язык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СОЦИАЛЬНО-ГУМАНИТАРНЫЙ </a:t>
            </a:r>
            <a:r>
              <a:rPr lang="ru-RU" sz="2000" dirty="0">
                <a:solidFill>
                  <a:srgbClr val="002060"/>
                </a:solidFill>
              </a:rPr>
              <a:t>- Русский язык (повышенный уровень</a:t>
            </a:r>
            <a:r>
              <a:rPr lang="ru-RU" sz="2000" dirty="0" smtClean="0">
                <a:solidFill>
                  <a:srgbClr val="002060"/>
                </a:solidFill>
              </a:rPr>
              <a:t>), История, Алгебра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ХИМИКО-БИОЛОГИЧЕСКИЙ </a:t>
            </a:r>
            <a:r>
              <a:rPr lang="ru-RU" sz="2000" dirty="0" smtClean="0">
                <a:solidFill>
                  <a:srgbClr val="002060"/>
                </a:solidFill>
              </a:rPr>
              <a:t>– Биология, Алгебра, </a:t>
            </a:r>
            <a:r>
              <a:rPr lang="ru-RU" sz="2000" dirty="0">
                <a:solidFill>
                  <a:srgbClr val="002060"/>
                </a:solidFill>
              </a:rPr>
              <a:t>Русский язык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СОЦИАЛЬНО-ЭКОНОМИЧЕСКИЙ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- Алгебра(повышенный уровень</a:t>
            </a:r>
            <a:r>
              <a:rPr lang="ru-RU" sz="2000" dirty="0" smtClean="0">
                <a:solidFill>
                  <a:srgbClr val="002060"/>
                </a:solidFill>
              </a:rPr>
              <a:t>),История, Русский </a:t>
            </a:r>
            <a:r>
              <a:rPr lang="ru-RU" sz="2000" dirty="0">
                <a:solidFill>
                  <a:srgbClr val="002060"/>
                </a:solidFill>
              </a:rPr>
              <a:t>язык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ЯЗЫКОВОЙ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- Английский язык (устная и письменная часть</a:t>
            </a:r>
            <a:r>
              <a:rPr lang="ru-RU" sz="2000" dirty="0" smtClean="0">
                <a:solidFill>
                  <a:srgbClr val="002060"/>
                </a:solidFill>
              </a:rPr>
              <a:t>),  Алгебра,  </a:t>
            </a:r>
            <a:r>
              <a:rPr lang="ru-RU" sz="2000" dirty="0">
                <a:solidFill>
                  <a:srgbClr val="002060"/>
                </a:solidFill>
              </a:rPr>
              <a:t>Русский язык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Универсальный</a:t>
            </a:r>
            <a:r>
              <a:rPr lang="ru-RU" sz="2000" dirty="0" smtClean="0">
                <a:solidFill>
                  <a:srgbClr val="002060"/>
                </a:solidFill>
              </a:rPr>
              <a:t> – История, Русский язык, Алгебра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i="1" dirty="0">
                <a:solidFill>
                  <a:srgbClr val="C00000"/>
                </a:solidFill>
              </a:rPr>
              <a:t> </a:t>
            </a:r>
            <a:r>
              <a:rPr lang="ru-RU" sz="1500" i="1" dirty="0" smtClean="0">
                <a:solidFill>
                  <a:srgbClr val="C00000"/>
                </a:solidFill>
              </a:rPr>
              <a:t>                    В </a:t>
            </a:r>
            <a:r>
              <a:rPr lang="ru-RU" sz="1500" i="1" dirty="0">
                <a:solidFill>
                  <a:srgbClr val="C00000"/>
                </a:solidFill>
              </a:rPr>
              <a:t>соответствии с положением о </a:t>
            </a:r>
            <a:r>
              <a:rPr lang="ru-RU" sz="1500" i="1" dirty="0" err="1">
                <a:solidFill>
                  <a:srgbClr val="C00000"/>
                </a:solidFill>
              </a:rPr>
              <a:t>предпрофильной</a:t>
            </a:r>
            <a:r>
              <a:rPr lang="ru-RU" sz="1500" i="1" dirty="0">
                <a:solidFill>
                  <a:srgbClr val="C00000"/>
                </a:solidFill>
              </a:rPr>
              <a:t> подготовке обучающихся 5-9 классов ГБОУ Школы №1944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47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655" y="624110"/>
            <a:ext cx="9822957" cy="9944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Аналитическая информация</a:t>
            </a:r>
            <a:br>
              <a:rPr lang="ru-RU" b="1" i="1" dirty="0" smtClean="0"/>
            </a:br>
            <a:r>
              <a:rPr lang="ru-RU" b="1" i="1" dirty="0" smtClean="0"/>
              <a:t>(по итогам первого полугодия)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19" y="2133599"/>
            <a:ext cx="10739347" cy="43532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8 классы – 3 обучающихся переведены в </a:t>
            </a:r>
            <a:r>
              <a:rPr lang="ru-RU" sz="2400" dirty="0" err="1" smtClean="0">
                <a:solidFill>
                  <a:srgbClr val="002060"/>
                </a:solidFill>
              </a:rPr>
              <a:t>предпрофильные</a:t>
            </a:r>
            <a:r>
              <a:rPr lang="ru-RU" sz="2400" dirty="0" smtClean="0">
                <a:solidFill>
                  <a:srgbClr val="002060"/>
                </a:solidFill>
              </a:rPr>
              <a:t> классы(2 – б/х, 1- с/э ), 3 переведены на универсальную программу из </a:t>
            </a:r>
            <a:r>
              <a:rPr lang="ru-RU" sz="2400" dirty="0" err="1" smtClean="0">
                <a:solidFill>
                  <a:srgbClr val="002060"/>
                </a:solidFill>
              </a:rPr>
              <a:t>предпрофильных</a:t>
            </a:r>
            <a:r>
              <a:rPr lang="ru-RU" sz="2400" dirty="0" smtClean="0">
                <a:solidFill>
                  <a:srgbClr val="002060"/>
                </a:solidFill>
              </a:rPr>
              <a:t> классов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9 классы – 4 </a:t>
            </a:r>
            <a:r>
              <a:rPr lang="ru-RU" sz="2400" dirty="0">
                <a:solidFill>
                  <a:srgbClr val="002060"/>
                </a:solidFill>
              </a:rPr>
              <a:t>перевода из </a:t>
            </a:r>
            <a:r>
              <a:rPr lang="ru-RU" sz="2400" dirty="0" err="1">
                <a:solidFill>
                  <a:srgbClr val="002060"/>
                </a:solidFill>
              </a:rPr>
              <a:t>предпрофильных</a:t>
            </a:r>
            <a:r>
              <a:rPr lang="ru-RU" sz="2400" dirty="0">
                <a:solidFill>
                  <a:srgbClr val="002060"/>
                </a:solidFill>
              </a:rPr>
              <a:t> классов на универсальную программу </a:t>
            </a:r>
            <a:r>
              <a:rPr lang="ru-RU" sz="2400" dirty="0" smtClean="0">
                <a:solidFill>
                  <a:srgbClr val="002060"/>
                </a:solidFill>
              </a:rPr>
              <a:t>, 2 перевода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предпрофильные</a:t>
            </a:r>
            <a:r>
              <a:rPr lang="ru-RU" sz="2400" dirty="0">
                <a:solidFill>
                  <a:srgbClr val="002060"/>
                </a:solidFill>
              </a:rPr>
              <a:t> классы(2 – </a:t>
            </a:r>
            <a:r>
              <a:rPr lang="ru-RU" sz="2400" dirty="0" smtClean="0">
                <a:solidFill>
                  <a:srgbClr val="002060"/>
                </a:solidFill>
              </a:rPr>
              <a:t>б/х)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Причины переводов: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сложности с освоением программы профильных предметов на повышенном уровне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готовность к освоению программы на повышенном уровне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436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465</TotalTime>
  <Words>269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Развитие профильного образования в ГБОУ Школе   №1944</vt:lpstr>
      <vt:lpstr>      Ранняя профилизация 5 классов</vt:lpstr>
      <vt:lpstr>Проект «Математическая вертикаль»        </vt:lpstr>
      <vt:lpstr>ПРЕДПРОФИЛЬНОЕ ОБРАЗОВАНИЕ  8 КЛАССЫ</vt:lpstr>
      <vt:lpstr>Аналитическая информация (по итогам первого полугодия)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профильного образования в ГБОУ Школе №1944</dc:title>
  <dc:creator>Малышева Ольга Иосифовна</dc:creator>
  <cp:lastModifiedBy>Середина Анна Николаевна</cp:lastModifiedBy>
  <cp:revision>17</cp:revision>
  <dcterms:created xsi:type="dcterms:W3CDTF">2018-04-02T08:00:37Z</dcterms:created>
  <dcterms:modified xsi:type="dcterms:W3CDTF">2018-04-10T15:14:40Z</dcterms:modified>
</cp:coreProperties>
</file>